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70" r:id="rId28"/>
  </p:sldMasterIdLst>
  <p:notesMasterIdLst>
    <p:notesMasterId r:id="rId30"/>
  </p:notes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5902"/>
    <p:restoredTop sz="95018"/>
  </p:normalViewPr>
  <p:slideViewPr>
    <p:cSldViewPr snapToGrid="0">
      <p:cViewPr>
        <p:scale>
          <a:sx n="74" d="100"/>
          <a:sy n="74" d="100"/>
        </p:scale>
        <p:origin x="-1848" y="-774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slide" Target="slides/slide17.xml"  /><Relationship Id="rId18" Type="http://schemas.openxmlformats.org/officeDocument/2006/relationships/slide" Target="slides/slide18.xml"  /><Relationship Id="rId19" Type="http://schemas.openxmlformats.org/officeDocument/2006/relationships/slide" Target="slides/slide19.xml"  /><Relationship Id="rId2" Type="http://schemas.openxmlformats.org/officeDocument/2006/relationships/slide" Target="slides/slide2.xml"  /><Relationship Id="rId20" Type="http://schemas.openxmlformats.org/officeDocument/2006/relationships/slide" Target="slides/slide20.xml"  /><Relationship Id="rId21" Type="http://schemas.openxmlformats.org/officeDocument/2006/relationships/slide" Target="slides/slide21.xml"  /><Relationship Id="rId22" Type="http://schemas.openxmlformats.org/officeDocument/2006/relationships/slide" Target="slides/slide22.xml"  /><Relationship Id="rId23" Type="http://schemas.openxmlformats.org/officeDocument/2006/relationships/slide" Target="slides/slide23.xml"  /><Relationship Id="rId24" Type="http://schemas.openxmlformats.org/officeDocument/2006/relationships/slide" Target="slides/slide24.xml"  /><Relationship Id="rId25" Type="http://schemas.openxmlformats.org/officeDocument/2006/relationships/slide" Target="slides/slide25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slideMaster" Target="slideMasters/slideMaster1.xml"  /><Relationship Id="rId29" Type="http://schemas.openxmlformats.org/officeDocument/2006/relationships/theme" Target="theme/theme1.xml"  /><Relationship Id="rId3" Type="http://schemas.openxmlformats.org/officeDocument/2006/relationships/slide" Target="slides/slide3.xml"  /><Relationship Id="rId30" Type="http://schemas.openxmlformats.org/officeDocument/2006/relationships/notesMaster" Target="notesMasters/notesMaster1.xml"  /><Relationship Id="rId31" Type="http://schemas.openxmlformats.org/officeDocument/2006/relationships/tableStyles" Target="tableStyles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E2B2BC9D-A816-4D0A-858B-1D023B3A8ACA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ko-KR" altLang="en-US"/>
              <a:t>건물의 나이 / 총 생활공간 / 방의 총 개수 / 여유 방의개수/   추가변수들중 Feature Importance 높았던 것들</a:t>
            </a:r>
            <a:endParaRPr lang="ko-KR" altLang="en-US"/>
          </a:p>
          <a:p>
            <a:pPr lvl="0"/>
            <a:r>
              <a:rPr lang="ko-KR" altLang="en-US"/>
              <a:t>N-ValueRation , N-LivingAreaProp , N-location , N-Dev-structuretaxvaluedol, N-ValueProp, n_extraspace</a:t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23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3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>처음에 데이터를 살피고 결측치 및 이상치 확인한뒤 어떻게 처리할지 고민해보고 싱글모델을 적용해보고 </a:t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8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>Aircondition NA -&gt; 0 ( None : 5 로 처리했을때 더 안좋아진다.)</a:t>
            </a:r>
            <a:endParaRPr lang="ko-KR" altLang="en-US"/>
          </a:p>
          <a:p>
            <a:pPr/>
            <a:r>
              <a:rPr lang="ko-KR" altLang="en-US"/>
              <a:t>Number_of_stories NA -&gt; 0 (NA = Level 개념없다고 판단.)</a:t>
            </a:r>
            <a:endParaRPr lang="ko-KR" altLang="en-US"/>
          </a:p>
          <a:p>
            <a:pPr/>
            <a:r>
              <a:rPr lang="ko-KR" altLang="en-US"/>
              <a:t>Story_type Na -&gt; 0 (결측치가 99.5% 이고 층계에대한 개념이 없다고 판단.)</a:t>
            </a:r>
            <a:endParaRPr lang="ko-KR" altLang="en-US"/>
          </a:p>
          <a:p>
            <a:pPr/>
            <a:r>
              <a:rPr lang="ko-KR" altLang="en-US"/>
              <a:t>Threequarterbathnbr(추가욕실) NA-&gt; 0 (비어있는 값은 집에 추가욕실 없다고 판단.)</a:t>
            </a:r>
            <a:endParaRPr lang="ko-KR" altLang="en-US"/>
          </a:p>
          <a:p>
            <a:pPr/>
            <a:r>
              <a:rPr lang="ko-KR" altLang="en-US"/>
              <a:t>Taxdelinquency_year(세금미납시기) NA -&gt; 0 (미납금이 없다고 판단.)</a:t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12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ko-KR" altLang="en-US"/>
              <a:t>건물의 나이 / 총 생활공간 / 방의 총 개수 / 여유 방의개수/   추가변수들중 Feature Importance 높았던 것들</a:t>
            </a:r>
            <a:endParaRPr lang="ko-KR" altLang="en-US"/>
          </a:p>
          <a:p>
            <a:pPr lvl="0"/>
            <a:r>
              <a:rPr lang="ko-KR" altLang="en-US"/>
              <a:t>N-ValueRation , N-LivingAreaProp , N-location , N-Dev-structuretaxvaluedol, N-ValueProp, n_extraspace</a:t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16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>건물의 나이 / 총 생활공간 / 방의 총 개수 / 여유 방의개수/   위경도를 더하기/ 위경도 반올림/   세금의 비율</a:t>
            </a:r>
            <a:endParaRPr lang="ko-KR" altLang="en-US"/>
          </a:p>
          <a:p>
            <a:pPr/>
            <a:r>
              <a:rPr lang="ko-KR" altLang="en-US"/>
              <a:t>추가변수들중 Feature Importance 높았던 것들</a:t>
            </a:r>
            <a:endParaRPr lang="ko-KR" altLang="en-US"/>
          </a:p>
          <a:p>
            <a:pPr/>
            <a:r>
              <a:rPr lang="ko-KR" altLang="en-US"/>
              <a:t>N-ValueRation(가치를 세금을 나눈) , N-LivingAreaProp(실제 생활공간의  , N-location , N-Dev-structuretaxvaluedol, N-ValueProp, n_extraspace</a:t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17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20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ko-KR" altLang="en-US"/>
              <a:t>건물의 나이 / 총 생활공간 / 방의 총 개수 / 여유 방의개수/   추가변수들중 Feature Importance 높았던 것들</a:t>
            </a:r>
            <a:endParaRPr lang="ko-KR" altLang="en-US"/>
          </a:p>
          <a:p>
            <a:pPr lvl="0"/>
            <a:r>
              <a:rPr lang="ko-KR" altLang="en-US"/>
              <a:t>N-ValueRation , N-LivingAreaProp , N-location , N-Dev-structuretaxvaluedol, N-ValueProp, n_extraspace</a:t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21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ko-KR" altLang="en-US"/>
              <a:t>건물의 나이 / 총 생활공간 / 방의 총 개수 / 여유 방의개수/   추가변수들중 Feature Importance 높았던 것들</a:t>
            </a:r>
            <a:endParaRPr lang="ko-KR" altLang="en-US"/>
          </a:p>
          <a:p>
            <a:pPr lvl="0"/>
            <a:r>
              <a:rPr lang="ko-KR" altLang="en-US"/>
              <a:t>N-ValueRation , N-LivingAreaProp , N-location , N-Dev-structuretaxvaluedol, N-ValueProp, n_extraspace</a:t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en-US" altLang="en-US"/>
              <a:pPr lvl="0"/>
              <a:t>22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F42D32F-4651-4E3C-B586-741E71FE47BD}" type="datetimeFigureOut">
              <a:rPr lang="ko-KR" altLang="en-US"/>
              <a:pPr lvl="0"/>
              <a:t>2017-10-14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8DD5943F-8A2C-4B31-A9DD-0ED12F0A3BDC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notesSlide" Target="../notesSlides/notesSlide4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notesSlide" Target="../notesSlides/notesSlide5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notesSlide" Target="../notesSlides/notesSlide6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notesSlide" Target="../notesSlides/notesSlide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notesSlide" Target="../notesSlides/notesSlide8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notesSlide" Target="../notesSlides/notesSlide9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41.png"  /><Relationship Id="rId7" Type="http://schemas.openxmlformats.org/officeDocument/2006/relationships/notesSlide" Target="../notesSlides/notesSlide10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notesSlide" Target="../notesSlides/notesSlide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notesSlide" Target="../notesSlides/notesSlide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9237" cy="53012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2535" y="5400401"/>
            <a:ext cx="9745980" cy="13699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2800" b="1"/>
              <a:t>Zillow Prize: Zillow’s Home Value Prediction (Zestimate)</a:t>
            </a:r>
            <a:endParaRPr lang="en-US" altLang="ko-KR" sz="2800" b="1"/>
          </a:p>
          <a:p>
            <a:pPr algn="ctr"/>
            <a:r>
              <a:rPr lang="en-US" altLang="ko-KR" sz="2800" b="1"/>
              <a:t>&amp;</a:t>
            </a:r>
            <a:endParaRPr lang="en-US" altLang="ko-KR" sz="2800" b="1"/>
          </a:p>
          <a:p>
            <a:pPr algn="ctr"/>
            <a:r>
              <a:rPr lang="ko-KR" altLang="en-US" sz="2800" b="1"/>
              <a:t>우리는 뭘했나요</a:t>
            </a:r>
            <a:endParaRPr lang="en-US" altLang="ko-KR" sz="2800" b="1"/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60371" y="6579427"/>
            <a:ext cx="94316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/>
              <a:t>Source: </a:t>
            </a:r>
            <a:r>
              <a:rPr lang="ko-KR" altLang="en-US" sz="1100"/>
              <a:t>https://www.kaggle.com/viveksrinivasan/zillow-eda-on-missing-values-multicollinearity</a:t>
            </a:r>
            <a:endParaRPr lang="ko-KR" alt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309091" y="270453"/>
            <a:ext cx="537352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 b="1"/>
              <a:t>Data</a:t>
            </a:r>
            <a:r>
              <a:rPr lang="ko-KR" altLang="en-US" sz="2800" b="1"/>
              <a:t>에 </a:t>
            </a:r>
            <a:r>
              <a:rPr lang="en-US" altLang="ko-KR" sz="2800" b="1"/>
              <a:t>Missing Value</a:t>
            </a:r>
            <a:r>
              <a:rPr lang="ko-KR" altLang="en-US" sz="2800" b="1"/>
              <a:t>가 많아요</a:t>
            </a:r>
            <a:endParaRPr lang="ko-KR" altLang="en-US" sz="28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091" y="793673"/>
            <a:ext cx="6800047" cy="47350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88188" y="3108626"/>
            <a:ext cx="4403812" cy="3470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28485" y="2147520"/>
            <a:ext cx="526351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ko-KR" altLang="en-US" sz="2800" b="1"/>
              <a:t>비슷비슷한 개념의 </a:t>
            </a:r>
            <a:r>
              <a:rPr lang="en-US" altLang="ko-KR" sz="2800" b="1"/>
              <a:t>Feature</a:t>
            </a:r>
            <a:r>
              <a:rPr lang="ko-KR" altLang="en-US" sz="2800" b="1"/>
              <a:t>들도</a:t>
            </a:r>
            <a:endParaRPr lang="ko-KR" altLang="en-US" sz="2800" b="1"/>
          </a:p>
          <a:p>
            <a:pPr algn="r"/>
            <a:r>
              <a:rPr lang="ko-KR" altLang="en-US" sz="2800" b="1"/>
              <a:t>많습니다</a:t>
            </a:r>
            <a:r>
              <a:rPr lang="en-US" altLang="ko-KR" sz="2800" b="1"/>
              <a:t>.</a:t>
            </a:r>
            <a:endParaRPr lang="ko-KR" altLang="en-US" sz="2800" b="1"/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091" y="270453"/>
            <a:ext cx="93168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 b="1"/>
              <a:t>Feature </a:t>
            </a:r>
            <a:r>
              <a:rPr lang="ko-KR" altLang="en-US" sz="2800" b="1"/>
              <a:t>하나하나 보면서 없는 데이터는 최대한 채웠어요</a:t>
            </a:r>
            <a:endParaRPr lang="ko-KR" altLang="en-US" sz="2800" b="1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9092" y="793674"/>
            <a:ext cx="8558506" cy="30828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309235" y="2716594"/>
            <a:ext cx="688973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ko-KR" altLang="en-US" sz="2800" b="1"/>
              <a:t>겹치는 데이터는 </a:t>
            </a:r>
            <a:r>
              <a:rPr lang="en-US" altLang="ko-KR" sz="2800" b="1"/>
              <a:t>Feature Importance</a:t>
            </a:r>
            <a:r>
              <a:rPr lang="ko-KR" altLang="en-US" sz="2800" b="1"/>
              <a:t>와</a:t>
            </a:r>
            <a:endParaRPr lang="ko-KR" altLang="en-US" sz="2800" b="1"/>
          </a:p>
          <a:p>
            <a:pPr algn="r"/>
            <a:r>
              <a:rPr lang="en-US" altLang="ko-KR" sz="2800" b="1"/>
              <a:t>CV</a:t>
            </a:r>
            <a:r>
              <a:rPr lang="ko-KR" altLang="en-US" sz="2800" b="1"/>
              <a:t>의 개선 여부를 보면서 </a:t>
            </a:r>
            <a:r>
              <a:rPr lang="en-US" altLang="ko-KR" sz="2800" b="1"/>
              <a:t>Drop</a:t>
            </a:r>
            <a:r>
              <a:rPr lang="ko-KR" altLang="en-US" sz="2800" b="1"/>
              <a:t>할건 </a:t>
            </a:r>
            <a:r>
              <a:rPr lang="en-US" altLang="ko-KR" sz="2800" b="1"/>
              <a:t>Drop</a:t>
            </a:r>
            <a:endParaRPr lang="ko-KR" altLang="en-US" sz="2800" b="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8260" y="3670701"/>
            <a:ext cx="5700713" cy="31872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30890" y="854035"/>
            <a:ext cx="7136574" cy="3502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091" y="270453"/>
            <a:ext cx="93168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 b="1"/>
              <a:t>Feature </a:t>
            </a:r>
            <a:r>
              <a:rPr lang="ko-KR" altLang="en-US" sz="2800" b="1"/>
              <a:t>하나하나 보면서 없는 데이터는 최대한 채웠어요</a:t>
            </a:r>
            <a:endParaRPr lang="ko-KR" altLang="en-US" sz="2800" b="1"/>
          </a:p>
        </p:txBody>
      </p:sp>
      <p:sp>
        <p:nvSpPr>
          <p:cNvPr id="8" name="TextBox 7"/>
          <p:cNvSpPr txBox="1"/>
          <p:nvPr/>
        </p:nvSpPr>
        <p:spPr>
          <a:xfrm>
            <a:off x="5302263" y="1764094"/>
            <a:ext cx="688973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ko-KR" altLang="en-US" sz="2800" b="1"/>
              <a:t>겹치는 데이터는 </a:t>
            </a:r>
            <a:r>
              <a:rPr lang="en-US" altLang="ko-KR" sz="2800" b="1"/>
              <a:t>Feature Importance</a:t>
            </a:r>
            <a:r>
              <a:rPr lang="ko-KR" altLang="en-US" sz="2800" b="1"/>
              <a:t>와</a:t>
            </a:r>
            <a:endParaRPr lang="ko-KR" altLang="en-US" sz="2800" b="1"/>
          </a:p>
          <a:p>
            <a:pPr algn="r"/>
            <a:r>
              <a:rPr lang="en-US" altLang="ko-KR" sz="2800" b="1"/>
              <a:t>CV</a:t>
            </a:r>
            <a:r>
              <a:rPr lang="ko-KR" altLang="en-US" sz="2800" b="1"/>
              <a:t>의 개선 여부를 보면서 </a:t>
            </a:r>
            <a:r>
              <a:rPr lang="en-US" altLang="ko-KR" sz="2800" b="1"/>
              <a:t>Drop</a:t>
            </a:r>
            <a:r>
              <a:rPr lang="ko-KR" altLang="en-US" sz="2800" b="1"/>
              <a:t>할건 </a:t>
            </a:r>
            <a:r>
              <a:rPr lang="en-US" altLang="ko-KR" sz="2800" b="1"/>
              <a:t>Drop</a:t>
            </a:r>
            <a:endParaRPr lang="ko-KR" altLang="en-US" sz="2800" b="1"/>
          </a:p>
        </p:txBody>
      </p:sp>
      <p:pic>
        <p:nvPicPr>
          <p:cNvPr id="11" name="그림 10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037815" y="3609202"/>
            <a:ext cx="4899710" cy="2684506"/>
          </a:xfrm>
          <a:prstGeom prst="rect">
            <a:avLst/>
          </a:prstGeom>
        </p:spPr>
      </p:pic>
    </p:spTree>
  </p:cSld>
  <p:clrMapOvr>
    <a:masterClrMapping/>
  </p:clrMapOvr>
  <p:timing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99235" y="2386743"/>
            <a:ext cx="9212580" cy="20976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6600" b="1"/>
              <a:t>Single Modeling</a:t>
            </a:r>
            <a:endParaRPr lang="en-US" altLang="ko-KR" sz="6600" b="1"/>
          </a:p>
          <a:p>
            <a:pPr algn="ctr"/>
            <a:r>
              <a:rPr lang="en-US" altLang="ko-KR" sz="6600" b="1"/>
              <a:t>&amp; Feature Engineering</a:t>
            </a:r>
            <a:endParaRPr lang="en-US" altLang="ko-KR" sz="6600" b="1"/>
          </a:p>
        </p:txBody>
      </p: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2186" y="1009282"/>
            <a:ext cx="9145764" cy="54039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2760371" y="6579427"/>
            <a:ext cx="94316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/>
              <a:t>Source: https://www.slideshare.net/markpeng/general-tips-for-participating-kaggle-competitions</a:t>
            </a:r>
            <a:endParaRPr lang="ko-KR" alt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309091" y="270453"/>
            <a:ext cx="25731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 b="1"/>
              <a:t>아래</a:t>
            </a:r>
            <a:r>
              <a:rPr lang="en-US" altLang="ko-KR" sz="2800" b="1"/>
              <a:t> </a:t>
            </a:r>
            <a:r>
              <a:rPr lang="ko-KR" altLang="en-US" sz="2800" b="1"/>
              <a:t>빨간 부분</a:t>
            </a:r>
            <a:endParaRPr lang="ko-KR" altLang="en-US" sz="2800" b="1"/>
          </a:p>
        </p:txBody>
      </p:sp>
      <p:sp>
        <p:nvSpPr>
          <p:cNvPr id="2" name="직사각형 1"/>
          <p:cNvSpPr/>
          <p:nvPr/>
        </p:nvSpPr>
        <p:spPr>
          <a:xfrm>
            <a:off x="3179676" y="1448780"/>
            <a:ext cx="3564396" cy="1440160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2"/>
          <a:srcRect r="45760"/>
          <a:stretch>
            <a:fillRect/>
          </a:stretch>
        </p:blipFill>
        <p:spPr>
          <a:xfrm>
            <a:off x="0" y="5657850"/>
            <a:ext cx="5011076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 rotWithShape="1">
          <a:blip r:embed="rId3"/>
          <a:srcRect r="45650"/>
          <a:stretch>
            <a:fillRect/>
          </a:stretch>
        </p:blipFill>
        <p:spPr>
          <a:xfrm>
            <a:off x="0" y="4086225"/>
            <a:ext cx="5011076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 rotWithShape="1">
          <a:blip r:embed="rId4"/>
          <a:srcRect r="45760"/>
          <a:stretch>
            <a:fillRect/>
          </a:stretch>
        </p:blipFill>
        <p:spPr>
          <a:xfrm>
            <a:off x="5143" y="1146743"/>
            <a:ext cx="5011076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09091" y="270453"/>
            <a:ext cx="24207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 b="1"/>
              <a:t>Single Model</a:t>
            </a:r>
            <a:endParaRPr lang="ko-KR" altLang="en-US" sz="2800" b="1"/>
          </a:p>
        </p:txBody>
      </p:sp>
      <p:sp>
        <p:nvSpPr>
          <p:cNvPr id="6" name="TextBox 5"/>
          <p:cNvSpPr txBox="1"/>
          <p:nvPr/>
        </p:nvSpPr>
        <p:spPr>
          <a:xfrm>
            <a:off x="5011075" y="1093135"/>
            <a:ext cx="11466096" cy="1610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/>
              <a:t>Xgboost_1</a:t>
            </a:r>
            <a:endParaRPr lang="en-US" altLang="ko-KR" sz="2300" b="1"/>
          </a:p>
          <a:p>
            <a:pPr marL="285750" indent="-285750">
              <a:buFont typeface="Arial"/>
              <a:buNone/>
            </a:pPr>
            <a:endParaRPr lang="ko-KR" altLang="en-US" sz="2300" b="1"/>
          </a:p>
          <a:p>
            <a:pPr marL="285750" indent="-285750">
              <a:buFont typeface="Arial"/>
              <a:buChar char="•"/>
            </a:pPr>
            <a:r>
              <a:rPr lang="ko-KR" altLang="en-US"/>
              <a:t>기본적인 </a:t>
            </a:r>
            <a:r>
              <a:rPr lang="en-US" altLang="ko-KR"/>
              <a:t>Xgboost</a:t>
            </a:r>
            <a:r>
              <a:rPr lang="ko-KR" altLang="en-US"/>
              <a:t> </a:t>
            </a:r>
            <a:r>
              <a:rPr lang="en-US" altLang="ko-KR"/>
              <a:t>Model</a:t>
            </a:r>
            <a:r>
              <a:rPr lang="ko-KR" altLang="en-US"/>
              <a:t> 적용 (</a:t>
            </a:r>
            <a:r>
              <a:rPr lang="en-US" altLang="ko-KR"/>
              <a:t>Without </a:t>
            </a:r>
            <a:r>
              <a:rPr lang="ko-KR" altLang="en-US"/>
              <a:t>Outlier</a:t>
            </a:r>
            <a:r>
              <a:rPr lang="en-US" altLang="ko-KR"/>
              <a:t>) </a:t>
            </a:r>
            <a:endParaRPr lang="en-US" altLang="ko-KR"/>
          </a:p>
          <a:p>
            <a:pPr lvl="1">
              <a:buFont typeface="Arial"/>
              <a:buChar char="•"/>
            </a:pPr>
            <a:r>
              <a:rPr lang="ko-KR" altLang="en-US"/>
              <a:t>0.0648309(</a:t>
            </a:r>
            <a:r>
              <a:rPr lang="en-US" altLang="ko-KR"/>
              <a:t>Leader Board) / </a:t>
            </a:r>
            <a:r>
              <a:rPr lang="ko-KR" altLang="en-US"/>
              <a:t> </a:t>
            </a:r>
            <a:r>
              <a:rPr lang="en-US" altLang="ko-KR"/>
              <a:t>0.0680574188406(Average MAE) </a:t>
            </a:r>
            <a:endParaRPr lang="en-US" altLang="ko-KR"/>
          </a:p>
          <a:p>
            <a:pPr marL="285750" indent="-285750">
              <a:buFont typeface="Arial"/>
              <a:buChar char="•"/>
            </a:pPr>
            <a:endParaRPr lang="en-US" altLang="ko-KR"/>
          </a:p>
        </p:txBody>
      </p:sp>
      <p:sp>
        <p:nvSpPr>
          <p:cNvPr id="7" name="TextBox 1"/>
          <p:cNvSpPr txBox="1"/>
          <p:nvPr/>
        </p:nvSpPr>
        <p:spPr>
          <a:xfrm>
            <a:off x="5011076" y="2140856"/>
            <a:ext cx="11466096" cy="1964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altLang="ko-KR" sz="2300" b="1"/>
          </a:p>
          <a:p>
            <a:pPr lvl="0"/>
            <a:r>
              <a:rPr lang="en-US" altLang="ko-KR" sz="2300" b="1"/>
              <a:t>Xgboost_2</a:t>
            </a:r>
            <a:endParaRPr lang="en-US" altLang="ko-KR" sz="2300" b="1"/>
          </a:p>
          <a:p>
            <a:pPr marL="285750" indent="-285750">
              <a:buFont typeface="Arial"/>
              <a:buNone/>
            </a:pPr>
            <a:endParaRPr lang="ko-KR" altLang="en-US" sz="2300" b="1"/>
          </a:p>
          <a:p>
            <a:pPr marL="285750" indent="-285750">
              <a:buFont typeface="Arial"/>
              <a:buChar char="•"/>
            </a:pPr>
            <a:r>
              <a:rPr lang="en-US" altLang="ko-KR"/>
              <a:t>Xgboost model</a:t>
            </a:r>
            <a:r>
              <a:rPr lang="ko-KR" altLang="en-US"/>
              <a:t>적용(</a:t>
            </a:r>
            <a:r>
              <a:rPr lang="en-US" altLang="ko-KR"/>
              <a:t>Outlier</a:t>
            </a:r>
            <a:r>
              <a:rPr lang="ko-KR" altLang="en-US"/>
              <a:t> 제거 </a:t>
            </a:r>
            <a:r>
              <a:rPr lang="en-US" altLang="ko-KR"/>
              <a:t>&amp; Adding Features) </a:t>
            </a:r>
            <a:endParaRPr lang="en-US" altLang="ko-KR"/>
          </a:p>
          <a:p>
            <a:pPr lvl="1">
              <a:buFont typeface="Arial"/>
              <a:buChar char="•"/>
            </a:pPr>
            <a:r>
              <a:rPr lang="ko-KR" altLang="en-US"/>
              <a:t>0.06</a:t>
            </a:r>
            <a:r>
              <a:rPr lang="en-US" altLang="ko-KR"/>
              <a:t>45202(Leader Board)</a:t>
            </a:r>
            <a:r>
              <a:rPr lang="ko-KR" altLang="en-US"/>
              <a:t> </a:t>
            </a:r>
            <a:endParaRPr lang="ko-KR" altLang="en-US"/>
          </a:p>
          <a:p>
            <a:pPr marL="285750" indent="-285750">
              <a:buFont typeface="Arial"/>
              <a:buChar char="•"/>
            </a:pPr>
            <a:endParaRPr lang="en-US" altLang="ko-KR"/>
          </a:p>
        </p:txBody>
      </p:sp>
      <p:sp>
        <p:nvSpPr>
          <p:cNvPr id="8" name="TextBox 1"/>
          <p:cNvSpPr txBox="1"/>
          <p:nvPr/>
        </p:nvSpPr>
        <p:spPr>
          <a:xfrm>
            <a:off x="5011076" y="3522129"/>
            <a:ext cx="11466096" cy="1686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altLang="ko-KR" sz="2300" b="1"/>
          </a:p>
          <a:p>
            <a:pPr lvl="0"/>
            <a:r>
              <a:rPr lang="en-US" altLang="ko-KR" sz="2300" b="1"/>
              <a:t>Genetic Programming(Kernels</a:t>
            </a:r>
            <a:r>
              <a:rPr lang="ko-KR" altLang="en-US" sz="2300" b="1"/>
              <a:t>)</a:t>
            </a:r>
            <a:endParaRPr lang="ko-KR" altLang="en-US" sz="2300" b="1"/>
          </a:p>
          <a:p>
            <a:pPr marL="285750" indent="-285750">
              <a:buFont typeface="Arial"/>
              <a:buNone/>
            </a:pPr>
            <a:endParaRPr lang="ko-KR" altLang="en-US" sz="2300" b="1"/>
          </a:p>
          <a:p>
            <a:pPr marL="285750" indent="-285750">
              <a:buFont typeface="Arial"/>
              <a:buChar char="•"/>
            </a:pPr>
            <a:r>
              <a:rPr lang="en-US" altLang="ko-KR"/>
              <a:t>Genetic Programming S</a:t>
            </a:r>
            <a:r>
              <a:rPr lang="ko-KR" altLang="en-US"/>
              <a:t>ymbolic </a:t>
            </a:r>
            <a:r>
              <a:rPr lang="en-US" altLang="ko-KR"/>
              <a:t>R</a:t>
            </a:r>
            <a:r>
              <a:rPr lang="ko-KR" altLang="en-US"/>
              <a:t>egression적용(</a:t>
            </a:r>
            <a:r>
              <a:rPr lang="en-US" altLang="ko-KR"/>
              <a:t>Without Outlier) </a:t>
            </a:r>
            <a:endParaRPr lang="en-US" altLang="ko-KR"/>
          </a:p>
          <a:p>
            <a:pPr lvl="1">
              <a:buFont typeface="Arial"/>
              <a:buChar char="•"/>
            </a:pPr>
            <a:r>
              <a:rPr lang="ko-KR" altLang="en-US"/>
              <a:t>0.0643904</a:t>
            </a:r>
            <a:r>
              <a:rPr lang="en-US" altLang="ko-KR"/>
              <a:t>(Leader Board</a:t>
            </a:r>
            <a:r>
              <a:rPr lang="ko-KR" altLang="en-US"/>
              <a:t>)</a:t>
            </a:r>
            <a:endParaRPr lang="ko-KR" altLang="en-US"/>
          </a:p>
        </p:txBody>
      </p:sp>
      <p:sp>
        <p:nvSpPr>
          <p:cNvPr id="9" name="TextBox 1"/>
          <p:cNvSpPr txBox="1"/>
          <p:nvPr/>
        </p:nvSpPr>
        <p:spPr>
          <a:xfrm>
            <a:off x="5011076" y="4905437"/>
            <a:ext cx="11466096" cy="196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altLang="ko-KR" sz="2300" b="1"/>
          </a:p>
          <a:p>
            <a:pPr lvl="0"/>
            <a:r>
              <a:rPr lang="en-US" altLang="ko-KR" sz="2300" b="1"/>
              <a:t>Lightgbm</a:t>
            </a:r>
            <a:endParaRPr lang="en-US" altLang="ko-KR" sz="2300" b="1"/>
          </a:p>
          <a:p>
            <a:pPr marL="285750" indent="-285750">
              <a:buFont typeface="Arial"/>
              <a:buNone/>
            </a:pPr>
            <a:endParaRPr lang="ko-KR" altLang="en-US" sz="2300" b="1"/>
          </a:p>
          <a:p>
            <a:pPr marL="285750" indent="-285750">
              <a:buFont typeface="Arial"/>
              <a:buChar char="•"/>
            </a:pPr>
            <a:r>
              <a:rPr lang="en-US" altLang="ko-KR"/>
              <a:t>Lightgbm</a:t>
            </a:r>
            <a:r>
              <a:rPr lang="ko-KR" altLang="en-US"/>
              <a:t>적용(</a:t>
            </a:r>
            <a:r>
              <a:rPr lang="en-US" altLang="ko-KR"/>
              <a:t>Outlier </a:t>
            </a:r>
            <a:r>
              <a:rPr lang="ko-KR" altLang="en-US"/>
              <a:t>제거 </a:t>
            </a:r>
            <a:r>
              <a:rPr lang="en-US" altLang="ko-KR"/>
              <a:t>&amp; Adding Features) </a:t>
            </a:r>
            <a:endParaRPr lang="en-US" altLang="ko-KR"/>
          </a:p>
          <a:p>
            <a:pPr lvl="1">
              <a:buFont typeface="Arial"/>
              <a:buChar char="•"/>
            </a:pPr>
            <a:r>
              <a:rPr lang="ko-KR" altLang="en-US"/>
              <a:t>0.0646300</a:t>
            </a:r>
            <a:r>
              <a:rPr lang="en-US" altLang="ko-KR"/>
              <a:t>(Leader Board) </a:t>
            </a:r>
            <a:r>
              <a:rPr lang="ko-KR" altLang="en-US"/>
              <a:t> </a:t>
            </a:r>
            <a:endParaRPr lang="ko-KR" altLang="en-US"/>
          </a:p>
          <a:p>
            <a:pPr marL="285750" indent="-285750">
              <a:buFont typeface="Arial"/>
              <a:buChar char="•"/>
            </a:pPr>
            <a:endParaRPr lang="ko-KR" altLang="en-US"/>
          </a:p>
        </p:txBody>
      </p:sp>
      <p:sp>
        <p:nvSpPr>
          <p:cNvPr id="10" name="AutoShape 2" descr="https://files.slack.com/files-pri/T0SBF6LDT-F6X95H8CT/screenshot_from_2017-09-02_12-08-31.png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/>
            <a:endParaRPr lang="ko-KR" altLang="en-US"/>
          </a:p>
        </p:txBody>
      </p:sp>
      <p:sp>
        <p:nvSpPr>
          <p:cNvPr id="11" name="AutoShape 4" descr="https://files.slack.com/files-pri/T0SBF6LDT-F6X95H8CT/screenshot_from_2017-09-02_12-08-31.png"/>
          <p:cNvSpPr>
            <a:spLocks noChangeAspect="1" noChangeArrowheads="1"/>
          </p:cNvSpPr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/>
            <a:endParaRPr lang="ko-KR" altLang="en-US"/>
          </a:p>
        </p:txBody>
      </p:sp>
      <p:sp>
        <p:nvSpPr>
          <p:cNvPr id="12" name="AutoShape 6" descr="https://files.slack.com/files-pri/T0SBF6LDT-F6X95H8CT/screenshot_from_2017-09-02_12-08-31.png"/>
          <p:cNvSpPr>
            <a:spLocks noChangeAspect="1" noChangeArrowheads="1"/>
          </p:cNvSpPr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/>
            <a:endParaRPr lang="ko-KR" altLang="en-US"/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5"/>
          <a:srcRect r="45710"/>
          <a:stretch>
            <a:fillRect/>
          </a:stretch>
        </p:blipFill>
        <p:spPr>
          <a:xfrm>
            <a:off x="0" y="2652712"/>
            <a:ext cx="5016219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9091" y="270453"/>
            <a:ext cx="35828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 b="1"/>
              <a:t>Feature Engineering</a:t>
            </a:r>
            <a:endParaRPr lang="ko-KR" altLang="en-US" sz="2800"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407" y="915820"/>
            <a:ext cx="8256708" cy="536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79876" y="2381508"/>
            <a:ext cx="7212124" cy="4476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9091" y="270453"/>
            <a:ext cx="35828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 b="1"/>
              <a:t>Feature Engineering</a:t>
            </a:r>
            <a:endParaRPr lang="ko-KR" altLang="en-US" sz="2800" b="1"/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50974" y="962087"/>
            <a:ext cx="2663771" cy="2741080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550974" y="3715435"/>
            <a:ext cx="2663771" cy="2692023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63276" y="962087"/>
            <a:ext cx="32004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856133" y="3611418"/>
            <a:ext cx="2363238" cy="27574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04060" y="2386743"/>
            <a:ext cx="8202929" cy="20976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6600" b="1"/>
              <a:t>Feature Engineering</a:t>
            </a:r>
            <a:endParaRPr lang="en-US" altLang="ko-KR" sz="6600" b="1"/>
          </a:p>
          <a:p>
            <a:pPr algn="ctr"/>
            <a:r>
              <a:rPr lang="en-US" altLang="ko-KR" sz="6600" b="1"/>
              <a:t>&amp; Ensemble</a:t>
            </a:r>
            <a:endParaRPr lang="en-US" altLang="ko-KR" sz="6600" b="1"/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2186" y="1009282"/>
            <a:ext cx="9145764" cy="54039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2760371" y="6579427"/>
            <a:ext cx="94316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/>
              <a:t>Source: https://www.slideshare.net/markpeng/general-tips-for-participating-kaggle-competitions</a:t>
            </a:r>
            <a:endParaRPr lang="ko-KR" alt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309091" y="270453"/>
            <a:ext cx="25731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 b="1"/>
              <a:t>아래</a:t>
            </a:r>
            <a:r>
              <a:rPr lang="en-US" altLang="ko-KR" sz="2800" b="1"/>
              <a:t> </a:t>
            </a:r>
            <a:r>
              <a:rPr lang="ko-KR" altLang="en-US" sz="2800" b="1"/>
              <a:t>빨간 부분</a:t>
            </a:r>
            <a:endParaRPr lang="ko-KR" altLang="en-US" sz="2800" b="1"/>
          </a:p>
        </p:txBody>
      </p:sp>
      <p:sp>
        <p:nvSpPr>
          <p:cNvPr id="2" name="직사각형 1"/>
          <p:cNvSpPr/>
          <p:nvPr/>
        </p:nvSpPr>
        <p:spPr>
          <a:xfrm>
            <a:off x="5059991" y="1448780"/>
            <a:ext cx="5307501" cy="1440160"/>
          </a:xfrm>
          <a:prstGeom prst="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85285" y="2863266"/>
            <a:ext cx="3830955" cy="10972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6600" b="1"/>
              <a:t>대회 개요</a:t>
            </a:r>
            <a:endParaRPr lang="en-US" altLang="ko-KR" sz="6600" b="1"/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9091" y="270453"/>
            <a:ext cx="18101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 b="1"/>
              <a:t>Ensemble</a:t>
            </a:r>
            <a:endParaRPr lang="ko-KR" altLang="en-US" sz="2800" b="1"/>
          </a:p>
        </p:txBody>
      </p:sp>
      <p:sp>
        <p:nvSpPr>
          <p:cNvPr id="9" name="TextBox 8"/>
          <p:cNvSpPr txBox="1"/>
          <p:nvPr/>
        </p:nvSpPr>
        <p:spPr>
          <a:xfrm>
            <a:off x="348915" y="956966"/>
            <a:ext cx="11466095" cy="1260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/>
              <a:t>Lightgbm + Xgboost</a:t>
            </a:r>
            <a:endParaRPr lang="en-US" altLang="ko-KR" sz="2300" b="1"/>
          </a:p>
          <a:p>
            <a:pPr marL="285750" indent="-285750">
              <a:buFont typeface="Arial"/>
              <a:buChar char="•"/>
            </a:pPr>
            <a:r>
              <a:rPr lang="en-US" altLang="ko-KR"/>
              <a:t>Lightgbm </a:t>
            </a:r>
            <a:r>
              <a:rPr lang="ko-KR" altLang="en-US"/>
              <a:t>&amp; </a:t>
            </a:r>
            <a:r>
              <a:rPr lang="en-US" altLang="ko-KR"/>
              <a:t>Xgboost</a:t>
            </a:r>
            <a:r>
              <a:rPr lang="ko-KR" altLang="en-US"/>
              <a:t> 앙상블 (Outlier제거</a:t>
            </a:r>
            <a:r>
              <a:rPr lang="en-US" altLang="ko-KR"/>
              <a:t>) </a:t>
            </a:r>
            <a:endParaRPr lang="en-US" altLang="ko-KR"/>
          </a:p>
          <a:p>
            <a:pPr lvl="1">
              <a:buFont typeface="Arial"/>
              <a:buChar char="•"/>
            </a:pPr>
            <a:r>
              <a:rPr lang="ko-KR" altLang="en-US"/>
              <a:t>0.06444492(</a:t>
            </a:r>
            <a:r>
              <a:rPr lang="en-US" altLang="ko-KR"/>
              <a:t>Leader Board)  </a:t>
            </a:r>
            <a:endParaRPr lang="en-US" altLang="ko-KR"/>
          </a:p>
          <a:p>
            <a:pPr marL="285750" indent="-285750">
              <a:buFont typeface="Arial"/>
              <a:buChar char="•"/>
            </a:pPr>
            <a:endParaRPr lang="en-US" altLang="ko-KR"/>
          </a:p>
        </p:txBody>
      </p:sp>
      <p:sp>
        <p:nvSpPr>
          <p:cNvPr id="10" name="TextBox 1"/>
          <p:cNvSpPr txBox="1"/>
          <p:nvPr/>
        </p:nvSpPr>
        <p:spPr>
          <a:xfrm>
            <a:off x="348915" y="2148665"/>
            <a:ext cx="11466095" cy="1259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/>
              <a:t>Xgboost*2 + Lightgbm + OLS (Kernels)</a:t>
            </a:r>
            <a:endParaRPr lang="en-US" altLang="ko-KR" sz="2300" b="1"/>
          </a:p>
          <a:p>
            <a:pPr marL="285750" indent="-285750">
              <a:buFont typeface="Arial"/>
              <a:buChar char="•"/>
            </a:pPr>
            <a:r>
              <a:rPr lang="en-US" altLang="ko-KR"/>
              <a:t>Xgboost model 2</a:t>
            </a:r>
            <a:r>
              <a:rPr lang="ko-KR" altLang="en-US"/>
              <a:t>개합산(파라미터 다름) +</a:t>
            </a:r>
            <a:r>
              <a:rPr lang="en-US" altLang="ko-KR"/>
              <a:t>Lightgbm + LinearRegression</a:t>
            </a:r>
            <a:r>
              <a:rPr lang="ko-KR" altLang="en-US"/>
              <a:t>적용(</a:t>
            </a:r>
            <a:r>
              <a:rPr lang="en-US" altLang="ko-KR"/>
              <a:t>Outlier</a:t>
            </a:r>
            <a:r>
              <a:rPr lang="ko-KR" altLang="en-US"/>
              <a:t> 제거</a:t>
            </a:r>
            <a:r>
              <a:rPr lang="en-US" altLang="ko-KR"/>
              <a:t>) </a:t>
            </a:r>
            <a:endParaRPr lang="en-US" altLang="ko-KR"/>
          </a:p>
          <a:p>
            <a:pPr lvl="1">
              <a:buFont typeface="Arial"/>
              <a:buChar char="•"/>
            </a:pPr>
            <a:r>
              <a:rPr lang="ko-KR" altLang="en-US"/>
              <a:t>0.06</a:t>
            </a:r>
            <a:r>
              <a:rPr lang="en-US" altLang="ko-KR"/>
              <a:t>43777(Leader Board)</a:t>
            </a:r>
            <a:r>
              <a:rPr lang="ko-KR" altLang="en-US"/>
              <a:t> </a:t>
            </a:r>
            <a:endParaRPr lang="ko-KR" altLang="en-US"/>
          </a:p>
          <a:p>
            <a:pPr marL="285750" indent="-285750">
              <a:buFont typeface="Arial"/>
              <a:buChar char="•"/>
            </a:pPr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9096" y="5287342"/>
            <a:ext cx="92773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7671" y="3725242"/>
            <a:ext cx="924877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"/>
          <p:cNvSpPr txBox="1"/>
          <p:nvPr/>
        </p:nvSpPr>
        <p:spPr>
          <a:xfrm>
            <a:off x="295251" y="3254111"/>
            <a:ext cx="1146609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/>
              <a:t>After Stacking!!</a:t>
            </a:r>
            <a:endParaRPr lang="en-US" altLang="ko-KR" sz="2300" b="1"/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9091" y="270453"/>
            <a:ext cx="36304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 b="1"/>
              <a:t>Ensemble - Stacking</a:t>
            </a:r>
            <a:endParaRPr lang="ko-KR" altLang="en-US" sz="2800" b="1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/>
          <a:srcRect r="4810"/>
          <a:stretch>
            <a:fillRect/>
          </a:stretch>
        </p:blipFill>
        <p:spPr>
          <a:xfrm>
            <a:off x="759861" y="1197738"/>
            <a:ext cx="10573550" cy="444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10"/>
          <p:cNvSpPr/>
          <p:nvPr/>
        </p:nvSpPr>
        <p:spPr>
          <a:xfrm>
            <a:off x="2760371" y="6579427"/>
            <a:ext cx="94316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/>
              <a:t>Source: https://www.slideshare.net/markpeng/general-tips-for-participating-kaggle-competitions</a:t>
            </a:r>
            <a:endParaRPr lang="ko-KR" altLang="en-US" sz="1100"/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9091" y="270453"/>
            <a:ext cx="36304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 b="1"/>
              <a:t>Ensemble - Stacking</a:t>
            </a:r>
            <a:endParaRPr lang="ko-KR" altLang="en-US" sz="2800" b="1"/>
          </a:p>
        </p:txBody>
      </p:sp>
      <p:sp>
        <p:nvSpPr>
          <p:cNvPr id="11" name="직사각형 10"/>
          <p:cNvSpPr/>
          <p:nvPr/>
        </p:nvSpPr>
        <p:spPr>
          <a:xfrm>
            <a:off x="2760371" y="6579427"/>
            <a:ext cx="94316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/>
              <a:t>Source: </a:t>
            </a:r>
            <a:r>
              <a:rPr lang="ko-KR" altLang="en-US" sz="1100"/>
              <a:t>김연민</a:t>
            </a:r>
            <a:r>
              <a:rPr lang="en-US" altLang="ko-KR" sz="1100"/>
              <a:t>, Kaggle Competition </a:t>
            </a:r>
            <a:r>
              <a:rPr lang="ko-KR" altLang="en-US" sz="1100"/>
              <a:t>도전기</a:t>
            </a:r>
            <a:endParaRPr lang="ko-KR" altLang="en-US" sz="11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9374" y="3433022"/>
            <a:ext cx="619125" cy="1000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45756" y="1195882"/>
            <a:ext cx="638175" cy="1038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45757" y="2291503"/>
            <a:ext cx="638175" cy="1038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45757" y="3404941"/>
            <a:ext cx="657225" cy="1028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60044" y="4501135"/>
            <a:ext cx="62865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147728" y="5574995"/>
            <a:ext cx="657225" cy="1038225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5" idx="3"/>
            <a:endCxn id="7" idx="1"/>
          </p:cNvCxnSpPr>
          <p:nvPr/>
        </p:nvCxnSpPr>
        <p:spPr>
          <a:xfrm flipV="1">
            <a:off x="1958499" y="1714995"/>
            <a:ext cx="1187257" cy="2218090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3"/>
            <a:endCxn id="8" idx="1"/>
          </p:cNvCxnSpPr>
          <p:nvPr/>
        </p:nvCxnSpPr>
        <p:spPr>
          <a:xfrm flipV="1">
            <a:off x="1958499" y="2810616"/>
            <a:ext cx="1187258" cy="1122469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3"/>
            <a:endCxn id="9" idx="1"/>
          </p:cNvCxnSpPr>
          <p:nvPr/>
        </p:nvCxnSpPr>
        <p:spPr>
          <a:xfrm flipV="1">
            <a:off x="1958499" y="3919291"/>
            <a:ext cx="1187258" cy="13794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" idx="3"/>
            <a:endCxn id="10" idx="1"/>
          </p:cNvCxnSpPr>
          <p:nvPr/>
        </p:nvCxnSpPr>
        <p:spPr>
          <a:xfrm>
            <a:off x="1958499" y="3933085"/>
            <a:ext cx="1201545" cy="1063350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5" idx="3"/>
            <a:endCxn id="12" idx="1"/>
          </p:cNvCxnSpPr>
          <p:nvPr/>
        </p:nvCxnSpPr>
        <p:spPr>
          <a:xfrm>
            <a:off x="1958499" y="3933085"/>
            <a:ext cx="1189229" cy="2161023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7657" y="1897856"/>
            <a:ext cx="18144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b="1"/>
              <a:t>5 Fold Cross Validation</a:t>
            </a:r>
            <a:endParaRPr lang="ko-KR" altLang="en-US" b="1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25726" y="2544187"/>
            <a:ext cx="1931896" cy="106680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3739385" y="1288972"/>
            <a:ext cx="1386341" cy="1365294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802982" y="2611031"/>
            <a:ext cx="1339822" cy="276971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3"/>
            <a:endCxn id="19" idx="1"/>
          </p:cNvCxnSpPr>
          <p:nvPr/>
        </p:nvCxnSpPr>
        <p:spPr>
          <a:xfrm flipV="1">
            <a:off x="3802982" y="3077587"/>
            <a:ext cx="1322744" cy="841704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801010" y="3482708"/>
            <a:ext cx="1343766" cy="2986950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3785904" y="3275274"/>
            <a:ext cx="1356900" cy="1891299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142803" y="4328372"/>
            <a:ext cx="1914819" cy="21412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b="1"/>
              <a:t>K</a:t>
            </a:r>
            <a:r>
              <a:rPr lang="ko-KR" altLang="en-US" b="1"/>
              <a:t> </a:t>
            </a:r>
            <a:r>
              <a:rPr lang="en-US" altLang="ko-KR" b="1"/>
              <a:t>Fold</a:t>
            </a:r>
            <a:r>
              <a:rPr lang="ko-KR" altLang="en-US" b="1"/>
              <a:t> 마다</a:t>
            </a:r>
            <a:endParaRPr lang="ko-KR" altLang="en-US" b="1"/>
          </a:p>
          <a:p>
            <a:pPr algn="ctr"/>
            <a:r>
              <a:rPr lang="ko-KR" altLang="en-US" b="1"/>
              <a:t>학습된 </a:t>
            </a:r>
            <a:r>
              <a:rPr lang="en-US" altLang="ko-KR" b="1"/>
              <a:t>Model</a:t>
            </a:r>
            <a:r>
              <a:rPr lang="ko-KR" altLang="en-US" b="1"/>
              <a:t>로 실제 </a:t>
            </a:r>
            <a:r>
              <a:rPr lang="en-US" altLang="ko-KR" b="1"/>
              <a:t>Test</a:t>
            </a:r>
            <a:r>
              <a:rPr lang="ko-KR" altLang="en-US" b="1"/>
              <a:t>을 예측하여 추후</a:t>
            </a:r>
            <a:r>
              <a:rPr lang="en-US" altLang="ko-KR" b="1"/>
              <a:t> </a:t>
            </a:r>
            <a:r>
              <a:rPr lang="ko-KR" altLang="en-US" b="1"/>
              <a:t>평균을 취함</a:t>
            </a:r>
            <a:endParaRPr lang="ko-KR" alt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5295254" y="1808423"/>
            <a:ext cx="1606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/>
              <a:t>2</a:t>
            </a:r>
            <a:r>
              <a:rPr lang="en-US" altLang="ko-KR" b="1" baseline="30000"/>
              <a:t>nd</a:t>
            </a:r>
            <a:r>
              <a:rPr lang="en-US" altLang="ko-KR" b="1"/>
              <a:t> Meta Training Set</a:t>
            </a:r>
            <a:endParaRPr lang="ko-KR" altLang="en-US" b="1"/>
          </a:p>
        </p:txBody>
      </p:sp>
      <p:sp>
        <p:nvSpPr>
          <p:cNvPr id="27" name="TextBox 26"/>
          <p:cNvSpPr txBox="1"/>
          <p:nvPr/>
        </p:nvSpPr>
        <p:spPr>
          <a:xfrm>
            <a:off x="5295254" y="3682040"/>
            <a:ext cx="1606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/>
              <a:t>2</a:t>
            </a:r>
            <a:r>
              <a:rPr lang="en-US" altLang="ko-KR" b="1" baseline="30000"/>
              <a:t>nd</a:t>
            </a:r>
            <a:r>
              <a:rPr lang="en-US" altLang="ko-KR" b="1"/>
              <a:t> Meta Test Set</a:t>
            </a:r>
            <a:endParaRPr lang="ko-KR" altLang="en-US" b="1"/>
          </a:p>
        </p:txBody>
      </p:sp>
      <p:sp>
        <p:nvSpPr>
          <p:cNvPr id="28" name="직사각형 27"/>
          <p:cNvSpPr/>
          <p:nvPr/>
        </p:nvSpPr>
        <p:spPr>
          <a:xfrm>
            <a:off x="1331821" y="4840052"/>
            <a:ext cx="619125" cy="11179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b="1"/>
              <a:t>Test</a:t>
            </a:r>
            <a:endParaRPr lang="ko-KR" altLang="en-US" b="1"/>
          </a:p>
        </p:txBody>
      </p:sp>
      <p:sp>
        <p:nvSpPr>
          <p:cNvPr id="2" name="직사각형 1"/>
          <p:cNvSpPr/>
          <p:nvPr/>
        </p:nvSpPr>
        <p:spPr>
          <a:xfrm>
            <a:off x="8727582" y="2211131"/>
            <a:ext cx="1858852" cy="3378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/>
              <a:t>사용된 모델들</a:t>
            </a:r>
            <a:endParaRPr lang="ko-KR" altLang="en-US" b="1"/>
          </a:p>
          <a:p>
            <a:pPr algn="ctr"/>
            <a:r>
              <a:rPr lang="en-US" altLang="ko-KR"/>
              <a:t>Lightgbm1</a:t>
            </a:r>
            <a:endParaRPr lang="en-US" altLang="ko-KR"/>
          </a:p>
          <a:p>
            <a:pPr algn="ctr"/>
            <a:r>
              <a:rPr lang="en-US" altLang="ko-KR"/>
              <a:t>Lightgbm2</a:t>
            </a:r>
            <a:endParaRPr lang="en-US" altLang="ko-KR"/>
          </a:p>
          <a:p>
            <a:pPr algn="ctr"/>
            <a:r>
              <a:rPr lang="en-US" altLang="ko-KR"/>
              <a:t>Lightgbm3</a:t>
            </a:r>
            <a:endParaRPr lang="en-US" altLang="ko-KR"/>
          </a:p>
          <a:p>
            <a:pPr algn="ctr"/>
            <a:r>
              <a:rPr lang="en-US" altLang="ko-KR"/>
              <a:t>Lightgbm4</a:t>
            </a:r>
            <a:endParaRPr lang="en-US" altLang="ko-KR"/>
          </a:p>
          <a:p>
            <a:pPr algn="ctr"/>
            <a:r>
              <a:rPr lang="en-US" altLang="ko-KR"/>
              <a:t>Xgboost1</a:t>
            </a:r>
            <a:endParaRPr lang="en-US" altLang="ko-KR"/>
          </a:p>
          <a:p>
            <a:pPr algn="ctr"/>
            <a:r>
              <a:rPr lang="en-US" altLang="ko-KR"/>
              <a:t>Xgboost2</a:t>
            </a:r>
            <a:endParaRPr lang="en-US" altLang="ko-KR"/>
          </a:p>
          <a:p>
            <a:pPr algn="ctr"/>
            <a:r>
              <a:rPr lang="en-US" altLang="ko-KR"/>
              <a:t>GBM</a:t>
            </a:r>
            <a:endParaRPr lang="en-US" altLang="ko-KR"/>
          </a:p>
          <a:p>
            <a:pPr algn="ctr"/>
            <a:r>
              <a:rPr lang="en-US" altLang="ko-KR"/>
              <a:t>Ridge</a:t>
            </a:r>
            <a:endParaRPr lang="en-US" altLang="ko-KR"/>
          </a:p>
          <a:p>
            <a:pPr algn="ctr"/>
            <a:r>
              <a:rPr lang="en-US" altLang="ko-KR"/>
              <a:t>Lasso</a:t>
            </a:r>
            <a:endParaRPr lang="en-US" altLang="ko-KR"/>
          </a:p>
          <a:p>
            <a:pPr algn="ctr"/>
            <a:r>
              <a:rPr lang="en-US" altLang="ko-KR"/>
              <a:t>RandomForest </a:t>
            </a:r>
            <a:endParaRPr lang="en-US" altLang="ko-KR"/>
          </a:p>
          <a:p>
            <a:pPr algn="ctr"/>
            <a:r>
              <a:rPr lang="en-US" altLang="ko-KR"/>
              <a:t>ExtraTree</a:t>
            </a:r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9091" y="270453"/>
            <a:ext cx="67641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 b="1"/>
              <a:t>그리고 계속되는 </a:t>
            </a:r>
            <a:r>
              <a:rPr lang="en-US" altLang="ko-KR" sz="2800" b="1"/>
              <a:t>Feature Engineering …</a:t>
            </a:r>
            <a:endParaRPr lang="ko-KR" altLang="en-US" sz="2800" b="1"/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 rot="1765671">
            <a:off x="1792400" y="1240024"/>
            <a:ext cx="2663771" cy="2741080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 rotWithShape="1">
          <a:blip r:embed="rId3"/>
          <a:stretch>
            <a:fillRect/>
          </a:stretch>
        </p:blipFill>
        <p:spPr>
          <a:xfrm rot="3407089">
            <a:off x="2267639" y="3660383"/>
            <a:ext cx="2663771" cy="2692023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792106">
            <a:off x="6808578" y="1025296"/>
            <a:ext cx="32004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/>
          <p:nvPr/>
        </p:nvPicPr>
        <p:blipFill rotWithShape="1">
          <a:blip r:embed="rId5"/>
          <a:stretch>
            <a:fillRect/>
          </a:stretch>
        </p:blipFill>
        <p:spPr>
          <a:xfrm rot="1305033">
            <a:off x="7076700" y="3627692"/>
            <a:ext cx="2363238" cy="2757406"/>
          </a:xfrm>
          <a:prstGeom prst="rect">
            <a:avLst/>
          </a:prstGeom>
        </p:spPr>
      </p:pic>
      <p:pic>
        <p:nvPicPr>
          <p:cNvPr id="12290" name="Picture 2" descr="http://www.newsnomo.kr/news/photo/201607/1382_2214_5034.png"/>
          <p:cNvPicPr>
            <a:picLocks noChangeAspect="1" noChangeArrowheads="1"/>
          </p:cNvPicPr>
          <p:nvPr/>
        </p:nvPicPr>
        <p:blipFill rotWithShape="1">
          <a:blip r:embed="rId6"/>
          <a:srcRect l="17900" t="26160" r="14460" b="550"/>
          <a:stretch>
            <a:fillRect/>
          </a:stretch>
        </p:blipFill>
        <p:spPr>
          <a:xfrm>
            <a:off x="4170040" y="1214293"/>
            <a:ext cx="3441374" cy="47192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04210" y="2863266"/>
            <a:ext cx="5802630" cy="10972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6600" b="1"/>
              <a:t>그 밖의 삽질들</a:t>
            </a:r>
            <a:endParaRPr lang="en-US" altLang="ko-KR" sz="6600" b="1"/>
          </a:p>
        </p:txBody>
      </p:sp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33010" y="2863266"/>
            <a:ext cx="2145030" cy="10972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6600" b="1"/>
              <a:t>Q&amp;A</a:t>
            </a:r>
            <a:endParaRPr lang="en-US" altLang="ko-KR" sz="6600" b="1"/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203499" cy="2533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359" y="2689675"/>
            <a:ext cx="5971389" cy="29030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6909" y="2689675"/>
            <a:ext cx="5780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/>
              <a:t>https://www.zillow.com/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49775" y="3313651"/>
            <a:ext cx="3198787" cy="281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70" y="5830349"/>
            <a:ext cx="6689028" cy="901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/>
              <a:t>Zestimate</a:t>
            </a:r>
            <a:r>
              <a:rPr lang="ko-KR" altLang="en-US"/>
              <a:t>라는 여러가지 기법으로 추정된 가격을 예측하는 </a:t>
            </a:r>
            <a:r>
              <a:rPr lang="en-US" altLang="ko-KR"/>
              <a:t>Regression </a:t>
            </a:r>
            <a:r>
              <a:rPr lang="ko-KR" altLang="en-US"/>
              <a:t>문제</a:t>
            </a:r>
            <a:endParaRPr lang="ko-KR" altLang="en-US"/>
          </a:p>
          <a:p>
            <a:pPr lvl="0"/>
            <a:r>
              <a:rPr lang="ko-KR" altLang="en-US"/>
              <a:t>실제 사이트가서 보시면 굉장히 잘해 놓은 것을 볼 수 있습니다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354" y="215361"/>
            <a:ext cx="7560767" cy="16469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98877" y="282473"/>
            <a:ext cx="1526796" cy="271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63399" y="282473"/>
            <a:ext cx="1191236" cy="271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14027" y="282473"/>
            <a:ext cx="1023456" cy="271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35317" y="215361"/>
            <a:ext cx="4160940" cy="906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/>
              <a:t>평가는 </a:t>
            </a:r>
            <a:r>
              <a:rPr lang="en-US" altLang="ko-KR"/>
              <a:t>MAE</a:t>
            </a:r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en-US" altLang="ko-KR"/>
              <a:t>Metric</a:t>
            </a:r>
            <a:r>
              <a:rPr lang="ko-KR" altLang="en-US"/>
              <a:t> 특이점 없습니다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295" y="1985655"/>
            <a:ext cx="2019249" cy="1397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2840" y="2290420"/>
            <a:ext cx="4513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/>
              <a:t>왼쪽의 수식에서 </a:t>
            </a:r>
            <a:endParaRPr lang="ko-KR" altLang="en-US"/>
          </a:p>
          <a:p>
            <a:pPr lvl="0"/>
            <a:r>
              <a:rPr lang="en-US" altLang="ko-KR"/>
              <a:t>yi</a:t>
            </a:r>
            <a:r>
              <a:rPr lang="ko-KR" altLang="en-US"/>
              <a:t>값들에 </a:t>
            </a:r>
            <a:r>
              <a:rPr lang="en-US" altLang="ko-KR"/>
              <a:t>log</a:t>
            </a:r>
            <a:r>
              <a:rPr lang="ko-KR" altLang="en-US"/>
              <a:t>를 씌워 계산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8295" y="3583081"/>
            <a:ext cx="4856050" cy="63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/>
              <a:t>평가 메트릭 팁</a:t>
            </a:r>
            <a:r>
              <a:rPr lang="en-US" altLang="ko-KR"/>
              <a:t> </a:t>
            </a:r>
            <a:endParaRPr lang="en-US" altLang="ko-KR"/>
          </a:p>
          <a:p>
            <a:pPr lvl="0"/>
            <a:r>
              <a:rPr lang="en-US" altLang="ko-KR"/>
              <a:t>RMSE</a:t>
            </a:r>
            <a:r>
              <a:rPr lang="ko-KR" altLang="en-US"/>
              <a:t>와 </a:t>
            </a:r>
            <a:r>
              <a:rPr lang="en-US" altLang="ko-KR"/>
              <a:t>MAE</a:t>
            </a:r>
            <a:r>
              <a:rPr lang="ko-KR" altLang="en-US"/>
              <a:t>의 차이</a:t>
            </a: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 rot="0">
            <a:off x="228295" y="4399275"/>
            <a:ext cx="6101698" cy="2123658"/>
            <a:chOff x="5894559" y="4501824"/>
            <a:chExt cx="6101698" cy="2123658"/>
          </a:xfrm>
        </p:grpSpPr>
        <p:sp>
          <p:nvSpPr>
            <p:cNvPr id="11" name="TextBox 3"/>
            <p:cNvSpPr txBox="1"/>
            <p:nvPr/>
          </p:nvSpPr>
          <p:spPr>
            <a:xfrm>
              <a:off x="5894559" y="4501824"/>
              <a:ext cx="6101698" cy="2094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 sz="1100" b="1"/>
                <a:t>RMSE</a:t>
              </a:r>
              <a:r>
                <a:rPr lang="ko-KR" altLang="en-US" sz="1100" b="1"/>
                <a:t>는</a:t>
              </a:r>
              <a:r>
                <a:rPr lang="ko-KR" altLang="en-US" sz="1100"/>
                <a:t> 매우 일반적으로 사용되며 회귀문제를 위한 탁월한 범용 </a:t>
              </a:r>
              <a:r>
                <a:rPr lang="en-US" altLang="ko-KR" sz="1100"/>
                <a:t>Error</a:t>
              </a:r>
              <a:r>
                <a:rPr lang="ko-KR" altLang="en-US" sz="1100"/>
                <a:t> </a:t>
              </a:r>
              <a:r>
                <a:rPr lang="en-US" altLang="ko-KR" sz="1100"/>
                <a:t>Metric</a:t>
              </a:r>
              <a:r>
                <a:rPr lang="ko-KR" altLang="en-US" sz="1100"/>
                <a:t> 입니다</a:t>
              </a:r>
              <a:r>
                <a:rPr lang="en-US" altLang="ko-KR" sz="1100"/>
                <a:t>.</a:t>
              </a:r>
              <a:endParaRPr lang="en-US" altLang="ko-KR" sz="1100"/>
            </a:p>
            <a:p>
              <a:pPr lvl="0"/>
              <a:r>
                <a:rPr lang="en-US" altLang="ko-KR" sz="1100" b="1"/>
                <a:t>Mean Absolute Error </a:t>
              </a:r>
              <a:r>
                <a:rPr lang="ko-KR" altLang="en-US" sz="1100" b="1"/>
                <a:t>보다 </a:t>
              </a:r>
              <a:r>
                <a:rPr lang="en-US" altLang="ko-KR" sz="1100" b="1"/>
                <a:t>Large Error</a:t>
              </a:r>
              <a:r>
                <a:rPr lang="ko-KR" altLang="en-US" sz="1100" b="1"/>
                <a:t>를 강하게 벌하는 특징</a:t>
              </a:r>
              <a:r>
                <a:rPr lang="ko-KR" altLang="en-US" sz="1100"/>
                <a:t>을 가집니다</a:t>
              </a:r>
              <a:r>
                <a:rPr lang="en-US" altLang="ko-KR" sz="1100"/>
                <a:t>.</a:t>
              </a:r>
              <a:endParaRPr lang="en-US" altLang="ko-KR" sz="1100"/>
            </a:p>
            <a:p>
              <a:pPr lvl="0"/>
              <a:endParaRPr lang="en-US" altLang="ko-KR" sz="1100"/>
            </a:p>
            <a:p>
              <a:pPr lvl="0"/>
              <a:r>
                <a:rPr lang="ko-KR" altLang="en-US" sz="1100"/>
                <a:t>달리 말하면 </a:t>
              </a:r>
              <a:r>
                <a:rPr lang="en-US" altLang="ko-KR" sz="1100"/>
                <a:t>Root Mean Squared Error</a:t>
              </a:r>
              <a:r>
                <a:rPr lang="ko-KR" altLang="en-US" sz="1100"/>
                <a:t>로 학습하면 큰 에러를 줄이는 방향으로 학습</a:t>
              </a:r>
              <a:endParaRPr lang="ko-KR" altLang="en-US" sz="1100"/>
            </a:p>
            <a:p>
              <a:pPr lvl="0"/>
              <a:endParaRPr lang="en-US" altLang="ko-KR" sz="1100"/>
            </a:p>
            <a:p>
              <a:pPr lvl="0"/>
              <a:r>
                <a:rPr lang="ko-KR" altLang="en-US" sz="1100"/>
                <a:t>정답이 </a:t>
              </a:r>
              <a:r>
                <a:rPr lang="en-US" altLang="ko-KR" sz="1100"/>
                <a:t>9</a:t>
              </a:r>
              <a:r>
                <a:rPr lang="ko-KR" altLang="en-US" sz="1100"/>
                <a:t>인 경우</a:t>
              </a:r>
              <a:endParaRPr lang="ko-KR" altLang="en-US" sz="1100"/>
            </a:p>
            <a:p>
              <a:pPr lvl="0"/>
              <a:r>
                <a:rPr lang="en-US" altLang="ko-KR" sz="1100"/>
                <a:t>9, 9, 6, 9 </a:t>
              </a:r>
              <a:r>
                <a:rPr lang="ko-KR" altLang="en-US" sz="1100"/>
                <a:t>보다</a:t>
              </a:r>
              <a:r>
                <a:rPr lang="en-US" altLang="ko-KR" sz="1100"/>
                <a:t> 8, 8, 8, 8</a:t>
              </a:r>
              <a:r>
                <a:rPr lang="ko-KR" altLang="en-US" sz="1100"/>
                <a:t>을 더 좋게 평가</a:t>
              </a:r>
              <a:endParaRPr lang="ko-KR" altLang="en-US" sz="1100"/>
            </a:p>
            <a:p>
              <a:pPr lvl="0"/>
              <a:endParaRPr lang="en-US" altLang="ko-KR" sz="1100"/>
            </a:p>
            <a:p>
              <a:pPr lvl="0"/>
              <a:r>
                <a:rPr lang="en-US" altLang="ko-KR" sz="1100"/>
                <a:t>RMSE</a:t>
              </a:r>
              <a:r>
                <a:rPr lang="ko-KR" altLang="en-US" sz="1100"/>
                <a:t>가 낮을수록 에러가 적다는 뜻이며 수식 </a:t>
              </a:r>
              <a:r>
                <a:rPr lang="en-US" altLang="ko-KR" sz="1100"/>
                <a:t>-&gt;</a:t>
              </a:r>
              <a:endParaRPr lang="en-US" altLang="ko-KR" sz="1100"/>
            </a:p>
            <a:p>
              <a:pPr lvl="0"/>
              <a:endParaRPr lang="en-US" altLang="ko-KR" sz="1100"/>
            </a:p>
            <a:p>
              <a:pPr lvl="0"/>
              <a:r>
                <a:rPr lang="ko-KR" altLang="en-US" sz="1100"/>
                <a:t>반대로 </a:t>
              </a:r>
              <a:r>
                <a:rPr lang="en-US" altLang="ko-KR" sz="1100"/>
                <a:t>MAE</a:t>
              </a:r>
              <a:r>
                <a:rPr lang="ko-KR" altLang="en-US" sz="1100"/>
                <a:t>는</a:t>
              </a:r>
              <a:r>
                <a:rPr lang="en-US" altLang="ko-KR" sz="1100"/>
                <a:t> </a:t>
              </a:r>
              <a:r>
                <a:rPr lang="ko-KR" altLang="en-US" sz="1100"/>
                <a:t>정답이 </a:t>
              </a:r>
              <a:r>
                <a:rPr lang="en-US" altLang="ko-KR" sz="1100"/>
                <a:t>9</a:t>
              </a:r>
              <a:r>
                <a:rPr lang="ko-KR" altLang="en-US" sz="1100"/>
                <a:t>일 때</a:t>
              </a:r>
              <a:endParaRPr lang="ko-KR" altLang="en-US" sz="1100"/>
            </a:p>
            <a:p>
              <a:pPr lvl="0"/>
              <a:r>
                <a:rPr lang="en-US" altLang="ko-KR" sz="1100"/>
                <a:t>9, 9, 6, 9</a:t>
              </a:r>
              <a:r>
                <a:rPr lang="ko-KR" altLang="en-US" sz="1100"/>
                <a:t>가 </a:t>
              </a:r>
              <a:r>
                <a:rPr lang="en-US" altLang="ko-KR" sz="1100"/>
                <a:t>8, 8, 8, 8</a:t>
              </a:r>
              <a:r>
                <a:rPr lang="ko-KR" altLang="en-US" sz="1100"/>
                <a:t>보다 성능이 좋게 나옵니다</a:t>
              </a:r>
              <a:r>
                <a:rPr lang="en-US" altLang="ko-KR" sz="1100"/>
                <a:t>.</a:t>
              </a:r>
              <a:endParaRPr lang="en-US" altLang="ko-KR" sz="110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32935" y="5594792"/>
              <a:ext cx="1970570" cy="59510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99315" y="3887345"/>
            <a:ext cx="5853702" cy="2640706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0" y="3583081"/>
            <a:ext cx="12192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0" y="1856203"/>
            <a:ext cx="12192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3286" y="290557"/>
            <a:ext cx="11169353" cy="118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/>
              <a:t>대회는 </a:t>
            </a:r>
            <a:r>
              <a:rPr lang="en-US" altLang="ko-KR"/>
              <a:t>2</a:t>
            </a:r>
            <a:r>
              <a:rPr lang="ko-KR" altLang="en-US"/>
              <a:t>단계로 진행되며 랭킹포인트</a:t>
            </a:r>
            <a:r>
              <a:rPr lang="en-US" altLang="ko-KR"/>
              <a:t>(</a:t>
            </a:r>
            <a:r>
              <a:rPr lang="ko-KR" altLang="en-US"/>
              <a:t>메달</a:t>
            </a:r>
            <a:r>
              <a:rPr lang="en-US" altLang="ko-KR"/>
              <a:t>)</a:t>
            </a:r>
            <a:r>
              <a:rPr lang="ko-KR" altLang="en-US"/>
              <a:t>는 </a:t>
            </a:r>
            <a:r>
              <a:rPr lang="en-US" altLang="ko-KR"/>
              <a:t>2</a:t>
            </a:r>
            <a:r>
              <a:rPr lang="ko-KR" altLang="en-US"/>
              <a:t>단계 대회에서 분리하여 지급됩니다</a:t>
            </a:r>
            <a:r>
              <a:rPr lang="en-US" altLang="ko-KR"/>
              <a:t>.</a:t>
            </a:r>
            <a:endParaRPr lang="en-US" altLang="ko-KR"/>
          </a:p>
          <a:p>
            <a:pPr lvl="0"/>
            <a:endParaRPr lang="en-US" altLang="ko-KR"/>
          </a:p>
          <a:p>
            <a:pPr lvl="0"/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첫번째에서 </a:t>
            </a:r>
            <a:r>
              <a:rPr lang="en-US" altLang="ko-KR"/>
              <a:t>1</a:t>
            </a:r>
            <a:r>
              <a:rPr lang="ko-KR" altLang="en-US"/>
              <a:t>등하면 금메달</a:t>
            </a:r>
            <a:r>
              <a:rPr lang="en-US" altLang="ko-KR"/>
              <a:t>, </a:t>
            </a:r>
            <a:r>
              <a:rPr lang="ko-KR" altLang="en-US"/>
              <a:t>두번째에서도 </a:t>
            </a:r>
            <a:r>
              <a:rPr lang="en-US" altLang="ko-KR"/>
              <a:t>1</a:t>
            </a:r>
            <a:r>
              <a:rPr lang="ko-KR" altLang="en-US"/>
              <a:t>등하면 금메달</a:t>
            </a:r>
            <a:r>
              <a:rPr lang="en-US" altLang="ko-KR"/>
              <a:t> -&gt; </a:t>
            </a:r>
            <a:r>
              <a:rPr lang="ko-KR" altLang="en-US"/>
              <a:t>이렇게 </a:t>
            </a:r>
            <a:r>
              <a:rPr lang="en-US" altLang="ko-KR"/>
              <a:t>2</a:t>
            </a:r>
            <a:r>
              <a:rPr lang="ko-KR" altLang="en-US"/>
              <a:t>개</a:t>
            </a:r>
            <a:endParaRPr lang="ko-KR" altLang="en-US"/>
          </a:p>
          <a:p>
            <a:pPr lvl="0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286" y="1716611"/>
            <a:ext cx="4067175" cy="1257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286" y="3416760"/>
            <a:ext cx="3333750" cy="1152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286" y="5002245"/>
            <a:ext cx="7496175" cy="14668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65986" y="1500130"/>
            <a:ext cx="4979667" cy="3285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85085" y="2863266"/>
            <a:ext cx="7021830" cy="10972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6600" b="1"/>
              <a:t>우리는 뭘 했나요</a:t>
            </a:r>
            <a:r>
              <a:rPr lang="en-US" altLang="ko-KR" sz="6600" b="1"/>
              <a:t>?</a:t>
            </a:r>
            <a:endParaRPr lang="en-US" altLang="ko-KR" sz="6600" b="1"/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719360" y="14020"/>
            <a:ext cx="839262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lang="en-US" altLang="ko-KR" sz="2800" b="1"/>
              <a:t>KaggleB</a:t>
            </a:r>
            <a:r>
              <a:rPr lang="ko-KR" altLang="en-US" sz="2800" b="1"/>
              <a:t>와 </a:t>
            </a:r>
            <a:r>
              <a:rPr lang="en-US" altLang="ko-KR" sz="2800" b="1"/>
              <a:t>ys </a:t>
            </a:r>
            <a:r>
              <a:rPr lang="ko-KR" altLang="en-US" sz="2800" b="1"/>
              <a:t>팀으로 나눠서</a:t>
            </a:r>
            <a:endParaRPr lang="ko-KR" altLang="en-US" sz="2800" b="1"/>
          </a:p>
          <a:p>
            <a:pPr/>
            <a:r>
              <a:rPr lang="en-US" altLang="ko-KR" sz="2800" b="1"/>
              <a:t>2017-10-13 </a:t>
            </a:r>
            <a:r>
              <a:rPr lang="ko-KR" altLang="en-US" sz="2800" b="1"/>
              <a:t>현재 기록한 </a:t>
            </a:r>
            <a:r>
              <a:rPr lang="en-US" altLang="ko-KR" sz="2800" b="1"/>
              <a:t>Public Leaderboard </a:t>
            </a:r>
            <a:r>
              <a:rPr lang="ko-KR" altLang="en-US" sz="2800" b="1"/>
              <a:t>순위</a:t>
            </a:r>
            <a:endParaRPr lang="en-US" altLang="ko-KR" sz="2800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 t="3670" b="21270"/>
          <a:stretch>
            <a:fillRect/>
          </a:stretch>
        </p:blipFill>
        <p:spPr>
          <a:xfrm>
            <a:off x="0" y="0"/>
            <a:ext cx="3615196" cy="67888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1" y="5628068"/>
            <a:ext cx="3615196" cy="34772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2186" y="1009282"/>
            <a:ext cx="9145764" cy="54039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2760371" y="6579427"/>
            <a:ext cx="94316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/>
              <a:t>Source: https://www.slideshare.net/markpeng/general-tips-for-participating-kaggle-competitions</a:t>
            </a:r>
            <a:endParaRPr lang="ko-KR" alt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309091" y="270453"/>
            <a:ext cx="566879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 b="1"/>
              <a:t>대략 따라간 과정은 아래와 같아요</a:t>
            </a:r>
            <a:endParaRPr lang="ko-KR" altLang="en-US" sz="2800" b="1"/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04210" y="2863266"/>
            <a:ext cx="5793105" cy="10972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6600" b="1"/>
              <a:t>Data Cleaning</a:t>
            </a:r>
            <a:endParaRPr lang="en-US" altLang="ko-KR" sz="6600" b="1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TotalTime>0</ep:TotalTime>
  <ep:HyperlinkBase/>
  <ep:Application>Hancom Office Hanshow 2010</ep:Application>
  <ep:AppVersion>8.5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/>
  <dcterms:created xsi:type="dcterms:W3CDTF">2017-08-26T13:40:55.000</dcterms:created>
  <dc:creator>김연민</dc:creator>
  <dc:description/>
  <cp:keywords/>
  <cp:lastModifiedBy>beoms</cp:lastModifiedBy>
  <dcterms:modified xsi:type="dcterms:W3CDTF">2017-10-14T03:36:02.566</dcterms:modified>
  <cp:revision>111</cp:revision>
  <dc:subject/>
  <dc:title>PowerPoint 프레젠테이션</dc:title>
</cp:coreProperties>
</file>